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F0B91-8E33-4403-A914-8CA8E8363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CD67BD-5E6C-47CD-AC2F-C869B0030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F273AD-7C40-4563-A522-84E01AD26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7806F7-E338-4AF0-9375-9F3B7F44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E418B5-037B-449B-8D26-E9DA5F13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57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BCDAF-230D-49A4-BFCD-7CAB429AF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3F6E30-7F85-49D6-8E54-E10E1F9FE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51F936-44F9-443D-A86C-0F3477D3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E03ACB-EEC8-499A-9F3B-C7FF1E615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39C4B7-897A-4F12-B972-F73FBE39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11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4F4E999-6132-4748-BCF7-0A83932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BD9F78-5BDE-4913-846B-4F95096DE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EA5EC6-1E6B-449D-92FB-091BECC0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C52D0-FB54-4479-8FCD-3C75606D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9DA8D7-5D53-4167-B04C-C121794FD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9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3BFA81-7190-42F2-8175-04C9BE41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712730-CFC5-4B10-A4F8-FB537367E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83F1F3-6DF9-4CDB-888D-F918922A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0FB131-A9BB-4930-A01C-B2D40B6B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883867-77B6-48C9-8FF3-AEC14C5F7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48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8F5BD-65C5-412A-8AF0-036720748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A117EC-57DB-47F6-A97A-D05CB410E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3848F3-3615-4425-A528-7215BAF53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D24E5C-4164-45A2-9475-73D24B341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A05954-966E-42D8-9956-173B43A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31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4C2B21-1E7F-4E2C-95DF-7A1529FD1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AF0209-A062-4EDF-8214-CEB584C94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A9BCED-8850-44A3-A924-38CB16B55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3BE41D-3A4A-48F7-A450-650FDF61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D05099-D36E-496F-BFF0-184FD51FA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92E5FE-62F0-4052-9CCE-F6E7C42B6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39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C6A78E-47F8-4FB2-9158-45F05D46C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CCA163-D11C-4F73-A044-CD4AAF014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493AD13-DD3E-41B6-A945-7F4F29F39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1EFC3BC-FC5C-4B70-95D2-2E13918DF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BD59D1-630F-4897-AF43-1AFA2C0E5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438AA44-ED60-445F-A548-83526424F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C1E5E01-DE57-49E1-B99C-ABD97712D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535F7B1-90E1-49DC-9090-091B36B1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47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805416-99DB-4EA0-8338-8CFCFF7C1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74F7F5C-4104-4CEF-8DAD-3683B343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70469A-482B-42FE-A759-3BF47DDFD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C96E15-89D8-4645-AF4F-894C0A43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68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402936B-E8CB-4876-85D6-21A3D5D51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0B22555-1CD4-456A-B058-7477D2CE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3EC65D5-5A7B-4FAE-BF75-8A9480F65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85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BC954-E455-430B-A3EF-08293BBD8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D765FD-39A3-43CE-9A56-6E89FD2C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130B49B-EA0C-454A-A5C2-A64B27DA1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B585DC-27D4-4380-ADCB-EB9298F5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7BF666-2345-47D4-B043-CB7433C8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C7B197-E24B-42E0-9C64-E293FC924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19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CFA78B-9DAA-4F59-B86B-EC3EF743F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924FD34-6F75-44CF-8EF6-A08417348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7BCB762-9969-4E33-A23A-04B4D611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3E241B-204F-4CE3-837B-A8DB94AEB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D5B5E5-70E2-4BE9-ABA4-175BF87F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8C101C-BE51-40B2-BE14-B1BBF08D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7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A9E20-E3E3-4EBD-A83B-0DF0EE571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BE1878-C3D4-4321-8C62-3A2AB19F6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FB4340-7574-4092-B9A8-5AB2CDE0D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1822-0A23-4D9A-8841-8238BA6269D1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54A9B5-3A22-4C41-8EE8-7ACB683D3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B4BF9D-CD12-4B06-969F-B78BB2DD3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0D336-E0E6-4DF0-A63E-ED9E5A7DA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66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xmtarasov12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E3A96-0335-4C09-B587-4B14ED36A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23850" y="0"/>
            <a:ext cx="12192000" cy="649287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	Ассоциации полиморфизмов генов ACЕ, PPARGC1A с фенотипами ожирения у детей Российской Федерации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806488-4E23-4CFD-A6E2-28AC18763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" y="649287"/>
            <a:ext cx="11487150" cy="1655762"/>
          </a:xfrm>
        </p:spPr>
        <p:txBody>
          <a:bodyPr>
            <a:noAutofit/>
          </a:bodyPr>
          <a:lstStyle/>
          <a:p>
            <a:pPr algn="l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М.В. Тарасов</a:t>
            </a:r>
            <a:r>
              <a:rPr lang="en-US" sz="1400" baseline="30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Т.Ю. Максимычева</a:t>
            </a:r>
            <a:r>
              <a:rPr lang="en-US" sz="1400" baseline="30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1,2,3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Ю.Л.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Мельяновская</a:t>
            </a:r>
            <a:r>
              <a:rPr lang="en-US" sz="1400" baseline="30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1,2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/>
            <a:r>
              <a:rPr lang="en-US" sz="1400" baseline="30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ФГБНУ «Медико-генетический научный центр имени академика Н.П. Бочкова», Москва, Россия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baseline="30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ГБУЗ МО «Научно-исследовательский клинический институт детства Министерства здравоохранения Московской области», Мытищи, Россия</a:t>
            </a:r>
          </a:p>
          <a:p>
            <a:pPr algn="l"/>
            <a:r>
              <a:rPr lang="en-US" sz="1400" baseline="300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ФГБОУ ДПО Российская медицинская Академия непрерывного профессионального образования МЗ РФ, Москва,  Россия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mxmtarasov12@gmail.com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Финансирование: работа выполнена без спонсорской поддержки</a:t>
            </a:r>
          </a:p>
          <a:p>
            <a:pPr algn="l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1CA268-7431-4441-9173-37978A7B9523}"/>
              </a:ext>
            </a:extLst>
          </p:cNvPr>
          <p:cNvSpPr txBox="1"/>
          <p:nvPr/>
        </p:nvSpPr>
        <p:spPr>
          <a:xfrm>
            <a:off x="95250" y="5414901"/>
            <a:ext cx="11991975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Материалы и методы: В исследование включено 177 детей с ожирением и 135 здоровых детей, в возрасте от 5 лет. Изучали: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нутритивный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статус, показатели липидного, углеводного обмена.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Тестирование полиморфных вариантов генов ACЕ (I/D), PPARGC1A (PGC-1) проведено методом ПЦР и ПДРФ анализа.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38AB94-53FC-443A-AEC3-9A2484020D4D}"/>
              </a:ext>
            </a:extLst>
          </p:cNvPr>
          <p:cNvSpPr txBox="1"/>
          <p:nvPr/>
        </p:nvSpPr>
        <p:spPr>
          <a:xfrm>
            <a:off x="95249" y="2828835"/>
            <a:ext cx="11991975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Актуальность: Гены PPARGC1A и ACE, продукты которых обеспечивают энергетический обмен клетки, активно изучаются в отношении патологических изменений в организме в результате появления продуктов обмена с измененными физико-химическими свойствами и параметрами функциональной активности, приводящими к различным заболеваниям.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25824A-BE8A-4E70-B0E0-79C79660B96A}"/>
              </a:ext>
            </a:extLst>
          </p:cNvPr>
          <p:cNvSpPr txBox="1"/>
          <p:nvPr/>
        </p:nvSpPr>
        <p:spPr>
          <a:xfrm>
            <a:off x="95249" y="4398867"/>
            <a:ext cx="11991975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Цель: провести ассоциативный поиск полиморфных вариантов генов ACЕ (I/D) и PPARGC1A (G/A) с клиническими фенотипами ожирения у детей.</a:t>
            </a:r>
          </a:p>
        </p:txBody>
      </p:sp>
    </p:spTree>
    <p:extLst>
      <p:ext uri="{BB962C8B-B14F-4D97-AF65-F5344CB8AC3E}">
        <p14:creationId xmlns:p14="http://schemas.microsoft.com/office/powerpoint/2010/main" val="57645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D671FD9-3199-4B46-BC14-EF453D03E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967350"/>
              </p:ext>
            </p:extLst>
          </p:nvPr>
        </p:nvGraphicFramePr>
        <p:xfrm>
          <a:off x="0" y="999469"/>
          <a:ext cx="12192002" cy="43835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1545178">
                  <a:extLst>
                    <a:ext uri="{9D8B030D-6E8A-4147-A177-3AD203B41FA5}">
                      <a16:colId xmlns:a16="http://schemas.microsoft.com/office/drawing/2014/main" val="1536482778"/>
                    </a:ext>
                  </a:extLst>
                </a:gridCol>
                <a:gridCol w="1028834">
                  <a:extLst>
                    <a:ext uri="{9D8B030D-6E8A-4147-A177-3AD203B41FA5}">
                      <a16:colId xmlns:a16="http://schemas.microsoft.com/office/drawing/2014/main" val="2845301763"/>
                    </a:ext>
                  </a:extLst>
                </a:gridCol>
                <a:gridCol w="935812">
                  <a:extLst>
                    <a:ext uri="{9D8B030D-6E8A-4147-A177-3AD203B41FA5}">
                      <a16:colId xmlns:a16="http://schemas.microsoft.com/office/drawing/2014/main" val="3124423830"/>
                    </a:ext>
                  </a:extLst>
                </a:gridCol>
                <a:gridCol w="776749">
                  <a:extLst>
                    <a:ext uri="{9D8B030D-6E8A-4147-A177-3AD203B41FA5}">
                      <a16:colId xmlns:a16="http://schemas.microsoft.com/office/drawing/2014/main" val="2309554837"/>
                    </a:ext>
                  </a:extLst>
                </a:gridCol>
                <a:gridCol w="935812">
                  <a:extLst>
                    <a:ext uri="{9D8B030D-6E8A-4147-A177-3AD203B41FA5}">
                      <a16:colId xmlns:a16="http://schemas.microsoft.com/office/drawing/2014/main" val="3182147618"/>
                    </a:ext>
                  </a:extLst>
                </a:gridCol>
                <a:gridCol w="1140047">
                  <a:extLst>
                    <a:ext uri="{9D8B030D-6E8A-4147-A177-3AD203B41FA5}">
                      <a16:colId xmlns:a16="http://schemas.microsoft.com/office/drawing/2014/main" val="2356002235"/>
                    </a:ext>
                  </a:extLst>
                </a:gridCol>
                <a:gridCol w="1333460">
                  <a:extLst>
                    <a:ext uri="{9D8B030D-6E8A-4147-A177-3AD203B41FA5}">
                      <a16:colId xmlns:a16="http://schemas.microsoft.com/office/drawing/2014/main" val="2599633547"/>
                    </a:ext>
                  </a:extLst>
                </a:gridCol>
                <a:gridCol w="1174400">
                  <a:extLst>
                    <a:ext uri="{9D8B030D-6E8A-4147-A177-3AD203B41FA5}">
                      <a16:colId xmlns:a16="http://schemas.microsoft.com/office/drawing/2014/main" val="788155816"/>
                    </a:ext>
                  </a:extLst>
                </a:gridCol>
                <a:gridCol w="3321710">
                  <a:extLst>
                    <a:ext uri="{9D8B030D-6E8A-4147-A177-3AD203B41FA5}">
                      <a16:colId xmlns:a16="http://schemas.microsoft.com/office/drawing/2014/main" val="2009857693"/>
                    </a:ext>
                  </a:extLst>
                </a:gridCol>
              </a:tblGrid>
              <a:tr h="519426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Ген/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Полиморфизм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Генотипы/ аллели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 (1)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Здоровые 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χ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extLst>
                  <a:ext uri="{0D108BD9-81ED-4DB2-BD59-A6C34878D82A}">
                    <a16:rowId xmlns:a16="http://schemas.microsoft.com/office/drawing/2014/main" val="1398633782"/>
                  </a:ext>
                </a:extLst>
              </a:tr>
              <a:tr h="344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51223"/>
                  </a:ext>
                </a:extLst>
              </a:tr>
              <a:tr h="1036195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ACЕ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(I/D)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84,198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46,348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(14,063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152,754)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extLst>
                  <a:ext uri="{0D108BD9-81ED-4DB2-BD59-A6C34878D82A}">
                    <a16:rowId xmlns:a16="http://schemas.microsoft.com/office/drawing/2014/main" val="2705491131"/>
                  </a:ext>
                </a:extLst>
              </a:tr>
              <a:tr h="3471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2,425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0,119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0,755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(0,540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1,056)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extLst>
                  <a:ext uri="{0D108BD9-81ED-4DB2-BD59-A6C34878D82A}">
                    <a16:rowId xmlns:a16="http://schemas.microsoft.com/office/drawing/2014/main" val="3418618023"/>
                  </a:ext>
                </a:extLst>
              </a:tr>
              <a:tr h="3471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494137"/>
                  </a:ext>
                </a:extLst>
              </a:tr>
              <a:tr h="863939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PPARGC1А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(G/A)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9,941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2,835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(1,421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5,659)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extLst>
                  <a:ext uri="{0D108BD9-81ED-4DB2-BD59-A6C34878D82A}">
                    <a16:rowId xmlns:a16="http://schemas.microsoft.com/office/drawing/2014/main" val="126580058"/>
                  </a:ext>
                </a:extLst>
              </a:tr>
              <a:tr h="3471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4,193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1,476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(1,032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2,110)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extLst>
                  <a:ext uri="{0D108BD9-81ED-4DB2-BD59-A6C34878D82A}">
                    <a16:rowId xmlns:a16="http://schemas.microsoft.com/office/drawing/2014/main" val="4255639075"/>
                  </a:ext>
                </a:extLst>
              </a:tr>
              <a:tr h="5194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537" marR="45537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35303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56A422A-9CED-40C9-BD40-19A1B3D61499}"/>
              </a:ext>
            </a:extLst>
          </p:cNvPr>
          <p:cNvSpPr txBox="1"/>
          <p:nvPr/>
        </p:nvSpPr>
        <p:spPr>
          <a:xfrm>
            <a:off x="2323846" y="0"/>
            <a:ext cx="754430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Анализ «случай – контроль» изучаемых генотипов и аллелей полиморфизмов генов </a:t>
            </a:r>
            <a:r>
              <a:rPr lang="ru-RU" b="1" i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ACЕ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(I/D) и </a:t>
            </a:r>
            <a:r>
              <a:rPr lang="ru-RU" b="1" i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PPARGC1А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(G/A) при ожирении (ОЖ) и у здоровых детей и подростков</a:t>
            </a:r>
            <a:endParaRPr lang="ru-RU" b="1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C754065D-208F-43D9-8174-F825EC2F8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5383064"/>
            <a:ext cx="9220199" cy="1474935"/>
          </a:xfrm>
          <a:ln w="19050">
            <a:solidFill>
              <a:srgbClr val="005EA8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Сравнение генотипов у пациентов с ожирением (1 группа, 177 детей) и здоровыми детьми (группа 2, 135 человек) показало, что генотип I/D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(ins/del)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гена </a:t>
            </a:r>
            <a:r>
              <a:rPr lang="ru-RU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ACЕ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регистрировался чаще по сравнению со здоровыми детьми, при этом генотип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\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при ожирении не зарегистрирован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  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Генотип G/G и  аллель G гена </a:t>
            </a:r>
            <a:r>
              <a:rPr lang="ru-RU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PPARGC1А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при ожирении определялся чаще, чем в группе контроля.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54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B166109-8539-4068-9593-CA158D257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62257"/>
              </p:ext>
            </p:extLst>
          </p:nvPr>
        </p:nvGraphicFramePr>
        <p:xfrm>
          <a:off x="0" y="1009650"/>
          <a:ext cx="12191999" cy="43529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1345660">
                  <a:extLst>
                    <a:ext uri="{9D8B030D-6E8A-4147-A177-3AD203B41FA5}">
                      <a16:colId xmlns:a16="http://schemas.microsoft.com/office/drawing/2014/main" val="2073866043"/>
                    </a:ext>
                  </a:extLst>
                </a:gridCol>
                <a:gridCol w="1215957">
                  <a:extLst>
                    <a:ext uri="{9D8B030D-6E8A-4147-A177-3AD203B41FA5}">
                      <a16:colId xmlns:a16="http://schemas.microsoft.com/office/drawing/2014/main" val="952802498"/>
                    </a:ext>
                  </a:extLst>
                </a:gridCol>
                <a:gridCol w="1005191">
                  <a:extLst>
                    <a:ext uri="{9D8B030D-6E8A-4147-A177-3AD203B41FA5}">
                      <a16:colId xmlns:a16="http://schemas.microsoft.com/office/drawing/2014/main" val="911929013"/>
                    </a:ext>
                  </a:extLst>
                </a:gridCol>
                <a:gridCol w="907915">
                  <a:extLst>
                    <a:ext uri="{9D8B030D-6E8A-4147-A177-3AD203B41FA5}">
                      <a16:colId xmlns:a16="http://schemas.microsoft.com/office/drawing/2014/main" val="232795156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2989065725"/>
                    </a:ext>
                  </a:extLst>
                </a:gridCol>
                <a:gridCol w="1086255">
                  <a:extLst>
                    <a:ext uri="{9D8B030D-6E8A-4147-A177-3AD203B41FA5}">
                      <a16:colId xmlns:a16="http://schemas.microsoft.com/office/drawing/2014/main" val="1971507965"/>
                    </a:ext>
                  </a:extLst>
                </a:gridCol>
                <a:gridCol w="1378085">
                  <a:extLst>
                    <a:ext uri="{9D8B030D-6E8A-4147-A177-3AD203B41FA5}">
                      <a16:colId xmlns:a16="http://schemas.microsoft.com/office/drawing/2014/main" val="3339772118"/>
                    </a:ext>
                  </a:extLst>
                </a:gridCol>
                <a:gridCol w="1248383">
                  <a:extLst>
                    <a:ext uri="{9D8B030D-6E8A-4147-A177-3AD203B41FA5}">
                      <a16:colId xmlns:a16="http://schemas.microsoft.com/office/drawing/2014/main" val="2793382599"/>
                    </a:ext>
                  </a:extLst>
                </a:gridCol>
                <a:gridCol w="3177702">
                  <a:extLst>
                    <a:ext uri="{9D8B030D-6E8A-4147-A177-3AD203B41FA5}">
                      <a16:colId xmlns:a16="http://schemas.microsoft.com/office/drawing/2014/main" val="2633599644"/>
                    </a:ext>
                  </a:extLst>
                </a:gridCol>
              </a:tblGrid>
              <a:tr h="377223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Ген/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Полиморфизм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Генотипы/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аллели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 без НТГ (1)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ОЖ+НТГ (2)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χ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5253355"/>
                  </a:ext>
                </a:extLst>
              </a:tr>
              <a:tr h="310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768529"/>
                  </a:ext>
                </a:extLst>
              </a:tr>
              <a:tr h="1027392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ACЕ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(I/D)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2705"/>
                  </a:ext>
                </a:extLst>
              </a:tr>
              <a:tr h="377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0,007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0,932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1,029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(0,530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1,998)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864264"/>
                  </a:ext>
                </a:extLst>
              </a:tr>
              <a:tr h="377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148056"/>
                  </a:ext>
                </a:extLst>
              </a:tr>
              <a:tr h="1128695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PPARGC1А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(G/A)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8,549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3,981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(1,453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10,908)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2664682"/>
                  </a:ext>
                </a:extLst>
              </a:tr>
              <a:tr h="377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5,155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0,023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2,150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(1,082</a:t>
                      </a: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4,274)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5762125"/>
                  </a:ext>
                </a:extLst>
              </a:tr>
              <a:tr h="377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68135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F660A7E-FEA4-425A-A890-3E328EC637AE}"/>
              </a:ext>
            </a:extLst>
          </p:cNvPr>
          <p:cNvSpPr txBox="1"/>
          <p:nvPr/>
        </p:nvSpPr>
        <p:spPr>
          <a:xfrm>
            <a:off x="1338262" y="0"/>
            <a:ext cx="95154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Анализ «случай – контроль» генотипов и аллелей полиморфизмов генов </a:t>
            </a:r>
            <a:r>
              <a:rPr lang="ru-RU" b="1" i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ACЕ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(I/D) и </a:t>
            </a:r>
            <a:r>
              <a:rPr lang="ru-RU" b="1" i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PPARGC1А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(G/A) при ожирении (ОЖ) без нарушенной толерантности к глюкозе (НТГ) (1) и с НТГ (2)</a:t>
            </a:r>
            <a:endParaRPr lang="ru-RU" b="1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3170A56F-E83C-41B0-A8C4-A370C5856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425" y="5362574"/>
            <a:ext cx="8972549" cy="1495426"/>
          </a:xfrm>
          <a:ln w="19050">
            <a:solidFill>
              <a:srgbClr val="005EA8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Сравнение генетических маркеров у пациентов с ожирением (1 группа, 140 детей) и ожирением с нарушением толерантности к глюкозе (НТГ) (группа 2, 24 человека) показало, что генотип G/G и аллель G гена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PPARGC1А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были ассоциированы с НТГ </a:t>
            </a:r>
          </a:p>
        </p:txBody>
      </p:sp>
    </p:spTree>
    <p:extLst>
      <p:ext uri="{BB962C8B-B14F-4D97-AF65-F5344CB8AC3E}">
        <p14:creationId xmlns:p14="http://schemas.microsoft.com/office/powerpoint/2010/main" val="375205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EADCA90-0472-4F2F-BBBF-2B66C3669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63843"/>
              </p:ext>
            </p:extLst>
          </p:nvPr>
        </p:nvGraphicFramePr>
        <p:xfrm>
          <a:off x="0" y="1038225"/>
          <a:ext cx="12192000" cy="43624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1272138">
                  <a:extLst>
                    <a:ext uri="{9D8B030D-6E8A-4147-A177-3AD203B41FA5}">
                      <a16:colId xmlns:a16="http://schemas.microsoft.com/office/drawing/2014/main" val="1015916835"/>
                    </a:ext>
                  </a:extLst>
                </a:gridCol>
                <a:gridCol w="1056289">
                  <a:extLst>
                    <a:ext uri="{9D8B030D-6E8A-4147-A177-3AD203B41FA5}">
                      <a16:colId xmlns:a16="http://schemas.microsoft.com/office/drawing/2014/main" val="756636303"/>
                    </a:ext>
                  </a:extLst>
                </a:gridCol>
                <a:gridCol w="1137542">
                  <a:extLst>
                    <a:ext uri="{9D8B030D-6E8A-4147-A177-3AD203B41FA5}">
                      <a16:colId xmlns:a16="http://schemas.microsoft.com/office/drawing/2014/main" val="3345859521"/>
                    </a:ext>
                  </a:extLst>
                </a:gridCol>
                <a:gridCol w="975036">
                  <a:extLst>
                    <a:ext uri="{9D8B030D-6E8A-4147-A177-3AD203B41FA5}">
                      <a16:colId xmlns:a16="http://schemas.microsoft.com/office/drawing/2014/main" val="80976898"/>
                    </a:ext>
                  </a:extLst>
                </a:gridCol>
                <a:gridCol w="861282">
                  <a:extLst>
                    <a:ext uri="{9D8B030D-6E8A-4147-A177-3AD203B41FA5}">
                      <a16:colId xmlns:a16="http://schemas.microsoft.com/office/drawing/2014/main" val="2510490897"/>
                    </a:ext>
                  </a:extLst>
                </a:gridCol>
                <a:gridCol w="1121291">
                  <a:extLst>
                    <a:ext uri="{9D8B030D-6E8A-4147-A177-3AD203B41FA5}">
                      <a16:colId xmlns:a16="http://schemas.microsoft.com/office/drawing/2014/main" val="3848990899"/>
                    </a:ext>
                  </a:extLst>
                </a:gridCol>
                <a:gridCol w="1251296">
                  <a:extLst>
                    <a:ext uri="{9D8B030D-6E8A-4147-A177-3AD203B41FA5}">
                      <a16:colId xmlns:a16="http://schemas.microsoft.com/office/drawing/2014/main" val="2558310378"/>
                    </a:ext>
                  </a:extLst>
                </a:gridCol>
                <a:gridCol w="1267547">
                  <a:extLst>
                    <a:ext uri="{9D8B030D-6E8A-4147-A177-3AD203B41FA5}">
                      <a16:colId xmlns:a16="http://schemas.microsoft.com/office/drawing/2014/main" val="2405512164"/>
                    </a:ext>
                  </a:extLst>
                </a:gridCol>
                <a:gridCol w="3249579">
                  <a:extLst>
                    <a:ext uri="{9D8B030D-6E8A-4147-A177-3AD203B41FA5}">
                      <a16:colId xmlns:a16="http://schemas.microsoft.com/office/drawing/2014/main" val="4212315922"/>
                    </a:ext>
                  </a:extLst>
                </a:gridCol>
              </a:tblGrid>
              <a:tr h="325520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Ген/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Полиморфизм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Генотипы/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аллели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 без МС (1)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ОЖ+МС (2)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χ</a:t>
                      </a:r>
                      <a:r>
                        <a:rPr lang="ru-RU" sz="16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7812816"/>
                  </a:ext>
                </a:extLst>
              </a:tr>
              <a:tr h="815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945528"/>
                  </a:ext>
                </a:extLst>
              </a:tr>
              <a:tr h="959650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ACЕ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(I/D)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6392927"/>
                  </a:ext>
                </a:extLst>
              </a:tr>
              <a:tr h="325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0,005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0,943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1,053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(0,481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2,305)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9410572"/>
                  </a:ext>
                </a:extLst>
              </a:tr>
              <a:tr h="325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672673"/>
                  </a:ext>
                </a:extLst>
              </a:tr>
              <a:tr h="959650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PPARGC1А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(G/A)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6,597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0,037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3,708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(1,261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10,906)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2013878"/>
                  </a:ext>
                </a:extLst>
              </a:tr>
              <a:tr h="325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3,904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2,258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(1,067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4,776)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0251032"/>
                  </a:ext>
                </a:extLst>
              </a:tr>
              <a:tr h="325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14304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4E79713-E326-4227-9BE4-90BE974065B6}"/>
              </a:ext>
            </a:extLst>
          </p:cNvPr>
          <p:cNvSpPr txBox="1"/>
          <p:nvPr/>
        </p:nvSpPr>
        <p:spPr>
          <a:xfrm>
            <a:off x="1743075" y="0"/>
            <a:ext cx="87058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Анализ «случай – контроль» изучаемых генотипов и аллелей полиморфизмов генов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ACЕ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(I/D) и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PPARGC1А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(G/A) при ожирении (ОЖ) без метаболического синдрома (МС) (1) и ОЖ с МС (2)</a:t>
            </a:r>
            <a:endParaRPr lang="ru-RU" b="1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F1406DA3-5D7A-4BA6-85DC-54D1EDC70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075" y="5400672"/>
            <a:ext cx="8839200" cy="1457327"/>
          </a:xfrm>
          <a:ln w="19050">
            <a:solidFill>
              <a:srgbClr val="005EA8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Сравнение генотипов у пациентов с ожирением без метаболического синдрома (МС) (1 группа, 146 детей) и ожирением с МС (группа 2, 18 человек) показало, что генотип G/G и аллель G гена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PPARGC1А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при ожирении были ассоциированы с МС </a:t>
            </a:r>
          </a:p>
        </p:txBody>
      </p:sp>
    </p:spTree>
    <p:extLst>
      <p:ext uri="{BB962C8B-B14F-4D97-AF65-F5344CB8AC3E}">
        <p14:creationId xmlns:p14="http://schemas.microsoft.com/office/powerpoint/2010/main" val="3668550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88952C3-5151-4D0C-B052-5AD583EE5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851610"/>
              </p:ext>
            </p:extLst>
          </p:nvPr>
        </p:nvGraphicFramePr>
        <p:xfrm>
          <a:off x="0" y="1294805"/>
          <a:ext cx="8026693" cy="47549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1090628">
                  <a:extLst>
                    <a:ext uri="{9D8B030D-6E8A-4147-A177-3AD203B41FA5}">
                      <a16:colId xmlns:a16="http://schemas.microsoft.com/office/drawing/2014/main" val="3022180649"/>
                    </a:ext>
                  </a:extLst>
                </a:gridCol>
                <a:gridCol w="829043">
                  <a:extLst>
                    <a:ext uri="{9D8B030D-6E8A-4147-A177-3AD203B41FA5}">
                      <a16:colId xmlns:a16="http://schemas.microsoft.com/office/drawing/2014/main" val="572149371"/>
                    </a:ext>
                  </a:extLst>
                </a:gridCol>
                <a:gridCol w="711205">
                  <a:extLst>
                    <a:ext uri="{9D8B030D-6E8A-4147-A177-3AD203B41FA5}">
                      <a16:colId xmlns:a16="http://schemas.microsoft.com/office/drawing/2014/main" val="2480494173"/>
                    </a:ext>
                  </a:extLst>
                </a:gridCol>
                <a:gridCol w="511254">
                  <a:extLst>
                    <a:ext uri="{9D8B030D-6E8A-4147-A177-3AD203B41FA5}">
                      <a16:colId xmlns:a16="http://schemas.microsoft.com/office/drawing/2014/main" val="2390273712"/>
                    </a:ext>
                  </a:extLst>
                </a:gridCol>
                <a:gridCol w="510988">
                  <a:extLst>
                    <a:ext uri="{9D8B030D-6E8A-4147-A177-3AD203B41FA5}">
                      <a16:colId xmlns:a16="http://schemas.microsoft.com/office/drawing/2014/main" val="920699685"/>
                    </a:ext>
                  </a:extLst>
                </a:gridCol>
                <a:gridCol w="555812">
                  <a:extLst>
                    <a:ext uri="{9D8B030D-6E8A-4147-A177-3AD203B41FA5}">
                      <a16:colId xmlns:a16="http://schemas.microsoft.com/office/drawing/2014/main" val="261290581"/>
                    </a:ext>
                  </a:extLst>
                </a:gridCol>
                <a:gridCol w="839200">
                  <a:extLst>
                    <a:ext uri="{9D8B030D-6E8A-4147-A177-3AD203B41FA5}">
                      <a16:colId xmlns:a16="http://schemas.microsoft.com/office/drawing/2014/main" val="137205259"/>
                    </a:ext>
                  </a:extLst>
                </a:gridCol>
                <a:gridCol w="839200">
                  <a:extLst>
                    <a:ext uri="{9D8B030D-6E8A-4147-A177-3AD203B41FA5}">
                      <a16:colId xmlns:a16="http://schemas.microsoft.com/office/drawing/2014/main" val="221603461"/>
                    </a:ext>
                  </a:extLst>
                </a:gridCol>
                <a:gridCol w="2139363">
                  <a:extLst>
                    <a:ext uri="{9D8B030D-6E8A-4147-A177-3AD203B41FA5}">
                      <a16:colId xmlns:a16="http://schemas.microsoft.com/office/drawing/2014/main" val="3514562532"/>
                    </a:ext>
                  </a:extLst>
                </a:gridCol>
              </a:tblGrid>
              <a:tr h="266460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Ген/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Полиморфизм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Генотипы/ аллели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 без ТГ (1)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ОЖ+ТГ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χ</a:t>
                      </a:r>
                      <a:r>
                        <a:rPr lang="ru-RU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extLst>
                  <a:ext uri="{0D108BD9-81ED-4DB2-BD59-A6C34878D82A}">
                    <a16:rowId xmlns:a16="http://schemas.microsoft.com/office/drawing/2014/main" val="125587044"/>
                  </a:ext>
                </a:extLst>
              </a:tr>
              <a:tr h="932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754876"/>
                  </a:ext>
                </a:extLst>
              </a:tr>
              <a:tr h="666149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ACЕ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(I/D)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2,716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0,257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0,333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(0,029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3,870)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extLst>
                  <a:ext uri="{0D108BD9-81ED-4DB2-BD59-A6C34878D82A}">
                    <a16:rowId xmlns:a16="http://schemas.microsoft.com/office/drawing/2014/main" val="3615663225"/>
                  </a:ext>
                </a:extLst>
              </a:tr>
              <a:tr h="399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0,904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0,933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(0,468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1,860)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extLst>
                  <a:ext uri="{0D108BD9-81ED-4DB2-BD59-A6C34878D82A}">
                    <a16:rowId xmlns:a16="http://schemas.microsoft.com/office/drawing/2014/main" val="3477557480"/>
                  </a:ext>
                </a:extLst>
              </a:tr>
              <a:tr h="399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162979"/>
                  </a:ext>
                </a:extLst>
              </a:tr>
              <a:tr h="799379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PPARG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C1А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(G/A)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7,372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4,398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(1,400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13,818)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extLst>
                  <a:ext uri="{0D108BD9-81ED-4DB2-BD59-A6C34878D82A}">
                    <a16:rowId xmlns:a16="http://schemas.microsoft.com/office/drawing/2014/main" val="1059867378"/>
                  </a:ext>
                </a:extLst>
              </a:tr>
              <a:tr h="266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5,456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0,020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2,258</a:t>
                      </a: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(1,181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&lt;OR&lt;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4,315)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extLst>
                  <a:ext uri="{0D108BD9-81ED-4DB2-BD59-A6C34878D82A}">
                    <a16:rowId xmlns:a16="http://schemas.microsoft.com/office/drawing/2014/main" val="3253705274"/>
                  </a:ext>
                </a:extLst>
              </a:tr>
              <a:tr h="399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ts val="1200"/>
                        </a:lnSpc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270" marR="6527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66592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7AE689-F3DF-4A86-BE43-C488ABCCDF03}"/>
              </a:ext>
            </a:extLst>
          </p:cNvPr>
          <p:cNvSpPr txBox="1"/>
          <p:nvPr/>
        </p:nvSpPr>
        <p:spPr>
          <a:xfrm>
            <a:off x="-4762" y="323426"/>
            <a:ext cx="8026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Анализ «случай – контроль» изучаемых генотипов и аллелей полиморфизмов генов 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ACЕ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(I/D) и 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PPARGC1А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(G/A) при ожирении (ОЖ) без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гипертриглицеридемией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(ТГ) (1) и ОЖ с ТГ (2)</a:t>
            </a:r>
            <a:endParaRPr lang="ru-RU" b="1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4F8496ED-C964-4BC1-B463-E3A64E105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1930" y="0"/>
            <a:ext cx="4170070" cy="1838326"/>
          </a:xfrm>
          <a:ln w="19050">
            <a:solidFill>
              <a:srgbClr val="005EA8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Сравнение генетических маркеров у пациентов с ОЖ без повышения триглицеридов (135 детей) и ОЖ с повышением триглицеридов (ТГ) (26 детей) показало, что генотип G/G и аллель G  гена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PPARGC1А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при ОЖ связаны с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гипертриглицеридемией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205E7E-39A9-4934-991F-6CE9BFF92095}"/>
              </a:ext>
            </a:extLst>
          </p:cNvPr>
          <p:cNvSpPr txBox="1"/>
          <p:nvPr/>
        </p:nvSpPr>
        <p:spPr>
          <a:xfrm>
            <a:off x="8161484" y="2102591"/>
            <a:ext cx="3890962" cy="397031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Заключение: Гетерозиготный генотип I/D гена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ACЕ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встречался чаще у пациентов с ожирением, однако ассоциаций генотипа с другими метаболическими рисками не было выявлено. 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Генотип I\I гена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ACE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 ожирении не зарегистрирован.  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Аналогично, генотип G/G гена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PPARGC1А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чаще выявлялся у пациентов с ожирением и был связан с риском развития метаболических нарушений и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гипертриглициридемии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41105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1225</Words>
  <Application>Microsoft Office PowerPoint</Application>
  <PresentationFormat>Широкоэкранный</PresentationFormat>
  <Paragraphs>561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 Ассоциации полиморфизмов генов ACЕ, PPARGC1A с фенотипами ожирения у детей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Тарасов</dc:creator>
  <cp:lastModifiedBy>Максим Тарасов</cp:lastModifiedBy>
  <cp:revision>11</cp:revision>
  <dcterms:created xsi:type="dcterms:W3CDTF">2025-04-25T07:21:18Z</dcterms:created>
  <dcterms:modified xsi:type="dcterms:W3CDTF">2025-04-25T14:42:39Z</dcterms:modified>
</cp:coreProperties>
</file>